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578" r:id="rId2"/>
    <p:sldId id="545" r:id="rId3"/>
    <p:sldId id="592" r:id="rId4"/>
    <p:sldId id="555" r:id="rId5"/>
    <p:sldId id="554" r:id="rId6"/>
    <p:sldId id="595" r:id="rId7"/>
    <p:sldId id="596" r:id="rId8"/>
    <p:sldId id="597" r:id="rId9"/>
    <p:sldId id="546" r:id="rId10"/>
    <p:sldId id="598" r:id="rId11"/>
    <p:sldId id="599" r:id="rId12"/>
    <p:sldId id="600" r:id="rId13"/>
    <p:sldId id="603" r:id="rId14"/>
    <p:sldId id="601" r:id="rId15"/>
    <p:sldId id="602" r:id="rId16"/>
    <p:sldId id="594" r:id="rId17"/>
    <p:sldId id="556" r:id="rId18"/>
    <p:sldId id="606" r:id="rId19"/>
    <p:sldId id="605" r:id="rId20"/>
    <p:sldId id="607" r:id="rId21"/>
    <p:sldId id="593" r:id="rId22"/>
    <p:sldId id="604" r:id="rId2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45"/>
            <p14:sldId id="592"/>
            <p14:sldId id="555"/>
            <p14:sldId id="554"/>
            <p14:sldId id="595"/>
            <p14:sldId id="596"/>
            <p14:sldId id="597"/>
            <p14:sldId id="546"/>
            <p14:sldId id="598"/>
            <p14:sldId id="599"/>
            <p14:sldId id="600"/>
            <p14:sldId id="603"/>
            <p14:sldId id="601"/>
            <p14:sldId id="602"/>
            <p14:sldId id="594"/>
            <p14:sldId id="556"/>
            <p14:sldId id="606"/>
            <p14:sldId id="605"/>
            <p14:sldId id="607"/>
            <p14:sldId id="59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8" autoAdjust="0"/>
    <p:restoredTop sz="97161" autoAdjust="0"/>
  </p:normalViewPr>
  <p:slideViewPr>
    <p:cSldViewPr>
      <p:cViewPr varScale="1">
        <p:scale>
          <a:sx n="149" d="100"/>
          <a:sy n="149" d="100"/>
        </p:scale>
        <p:origin x="200" y="8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72511"/>
              </p:ext>
            </p:extLst>
          </p:nvPr>
        </p:nvGraphicFramePr>
        <p:xfrm>
          <a:off x="1703512" y="4640387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1521803" y="3743997"/>
            <a:ext cx="88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  <a:p>
            <a:pPr algn="ctr"/>
            <a:r>
              <a:rPr lang="en-CH" sz="2800" dirty="0"/>
              <a:t>increase when new types of measurements are introduced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-347443" y="5097932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673279" y="2918720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chemeClr val="accent4"/>
                </a:solidFill>
              </a:rPr>
              <a:t>Values </a:t>
            </a:r>
            <a:r>
              <a:rPr lang="en-CH" sz="2800" dirty="0"/>
              <a:t>are organized in variables and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617046" y="3278494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 Observations increase when new units (dates, subjects, …) are measured</a:t>
            </a:r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 -- 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0" y="2405063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8070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750805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551384" y="1617554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5663952" y="1940719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</a:t>
            </a:r>
            <a:r>
              <a:rPr lang="en-CH"/>
              <a:t>Imagine wanting to compute the mean over treatment type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In tidy data:</a:t>
            </a:r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1. Each variable forms a column.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2. Each observation forms a row.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3. Each type of observational unit forms a table</a:t>
            </a: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identify variables, observations, and values. What would a tidy version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163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6312024" y="5085184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</p:spTree>
    <p:extLst>
      <p:ext uri="{BB962C8B-B14F-4D97-AF65-F5344CB8AC3E}">
        <p14:creationId xmlns:p14="http://schemas.microsoft.com/office/powerpoint/2010/main" val="118259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815B-8A1E-F9B8-1398-7D2D8436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headers are values, not variable names -&gt; as in the example above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</a:t>
            </a:r>
          </a:p>
          <a:p>
            <a:endParaRPr lang="en-US" dirty="0"/>
          </a:p>
          <a:p>
            <a:r>
              <a:rPr lang="en-US" dirty="0"/>
              <a:t>Sometimes data is split in files, and the file name is a variable!</a:t>
            </a:r>
            <a:br>
              <a:rPr lang="en-US" dirty="0"/>
            </a:br>
            <a:r>
              <a:rPr lang="en-US" dirty="0"/>
              <a:t>e.g. 2024-01_prices_DE.csv, 2024-01_prices_FR.csv, 2024-02_prices_DE.csv, 2024-02_prices_FR.csv,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Make data tidy!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stack, unstack, melt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95138-50A1-1A35-8A40-F48B8B36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24408"/>
            <a:ext cx="3012598" cy="2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8756-3F6D-5D5B-BAC9-371CAEE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tidy up the data set in the previous exercise, and re-compute the summary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83A5-BE00-2932-F5A1-F13B474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Billboard 100, max position per artist and month?</a:t>
            </a:r>
          </a:p>
          <a:p>
            <a:r>
              <a:rPr lang="en-CH" dirty="0"/>
              <a:t>TB dataset: compute TB rate for gender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ADB98-C4A4-D4E7-6C46-EEDC2D2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85-3749-AB42-E3A3-B3C1246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CB29-6E0C-3776-9243-08AA121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052736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can write generic code that takes tidy data as input. For example, pd.pivot_table</a:t>
            </a:r>
          </a:p>
          <a:p>
            <a:r>
              <a:rPr lang="en-CH" dirty="0"/>
              <a:t>Joining tidy tables is easy! </a:t>
            </a:r>
          </a:p>
          <a:p>
            <a:r>
              <a:rPr lang="en-CH" dirty="0"/>
              <a:t>Most analyses require a simple sequence of steps:</a:t>
            </a:r>
          </a:p>
          <a:p>
            <a:pPr lvl="1"/>
            <a:r>
              <a:rPr lang="en-CH" dirty="0"/>
              <a:t>Filter by individual variables to discard data that is not needed</a:t>
            </a:r>
          </a:p>
          <a:p>
            <a:pPr lvl="1"/>
            <a:r>
              <a:rPr lang="en-CH" dirty="0"/>
              <a:t>Group and summarize</a:t>
            </a:r>
          </a:p>
          <a:p>
            <a:pPr lvl="1"/>
            <a:r>
              <a:rPr lang="en-CH" dirty="0"/>
              <a:t>Re-arrange (e.g. sort)</a:t>
            </a:r>
          </a:p>
          <a:p>
            <a:pPr lvl="1"/>
            <a:r>
              <a:rPr lang="en-CH" dirty="0"/>
              <a:t>Visualize</a:t>
            </a:r>
          </a:p>
          <a:p>
            <a:r>
              <a:rPr lang="en-CH" dirty="0"/>
              <a:t>E.g. seaborn combine the last 3 steps to perform easy visualization with tidy data set (example?)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BD88-0138-CEA6-3D56-693285B2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755B-69BD-C3D8-CB14-9C2D0909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H" dirty="0"/>
              <a:t>A very common type of data is tabular data</a:t>
            </a:r>
          </a:p>
          <a:p>
            <a:pPr lvl="1"/>
            <a:r>
              <a:rPr lang="en-CH" dirty="0"/>
              <a:t>the most common data format on the planet! think about Excel</a:t>
            </a:r>
          </a:p>
          <a:p>
            <a:pPr lvl="1"/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  <a:p>
            <a:r>
              <a:rPr lang="en-CH" dirty="0"/>
              <a:t>What is it? columns have different types, rows can have an index</a:t>
            </a:r>
          </a:p>
          <a:p>
            <a:r>
              <a:rPr lang="en-CH" dirty="0"/>
              <a:t>Q: What structure can hold tabular data well?</a:t>
            </a:r>
          </a:p>
          <a:p>
            <a:pPr lvl="1"/>
            <a:r>
              <a:rPr lang="en-CH" dirty="0"/>
              <a:t>database-like storage</a:t>
            </a:r>
          </a:p>
          <a:p>
            <a:pPr lvl="1"/>
            <a:r>
              <a:rPr lang="en-CH" dirty="0"/>
              <a:t>it depends on the usage, most databases optimize retrieving by index (explain tree-index)</a:t>
            </a:r>
          </a:p>
          <a:p>
            <a:pPr lvl="1"/>
            <a:r>
              <a:rPr lang="en-CH" dirty="0"/>
              <a:t>other databases are column-based, they store every column independently, operations on columns (e.g. the mean of a column) is more efficient</a:t>
            </a:r>
          </a:p>
          <a:p>
            <a:pPr marL="457200" lvl="1" indent="0">
              <a:buNone/>
            </a:pP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A1D48-1F53-C12B-699E-F3D7182B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245B-2119-E20E-B44B-AE2F1E45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C39F-DBA8-54F0-D44F-E3EA509D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10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75A75A-E919-2581-B5E7-A4BCFACC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D717-639E-A0FD-735A-7665D0B6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2500-7AA1-2B55-C51D-B88D2BA8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CC06B-FEA3-EC67-D82D-5859A3EE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2C8FF-89BA-F52A-B736-D912268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48151"/>
            <a:ext cx="4246240" cy="21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Tabular data, the most common data format on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875D-FB82-9D70-28F6-377A5FA9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4609728" cy="44761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This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part apply to pandas,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spark, SQL databases, … 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They all share the same basic concepts and operations</a:t>
            </a: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5711050" y="1374708"/>
            <a:ext cx="6277864" cy="4311759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i="1" dirty="0">
                  <a:solidFill>
                    <a:schemeClr val="bg1"/>
                  </a:solidFill>
                </a:rPr>
                <a:t>Ariel </a:t>
              </a:r>
              <a:r>
                <a:rPr lang="en-US" sz="1400" b="0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0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672615-B3BB-2603-CBFC-276524C5FF0B}"/>
                </a:ext>
              </a:extLst>
            </p:cNvPr>
            <p:cNvSpPr txBox="1"/>
            <p:nvPr/>
          </p:nvSpPr>
          <p:spPr>
            <a:xfrm>
              <a:off x="2934864" y="1515751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2800" b="1" dirty="0">
                  <a:solidFill>
                    <a:schemeClr val="bg1"/>
                  </a:solidFill>
                </a:rPr>
                <a:t>Excel and SQL databases rule the world!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58B8C1-7C8E-113C-F569-AEB1E71FABC4}"/>
              </a:ext>
            </a:extLst>
          </p:cNvPr>
          <p:cNvSpPr txBox="1"/>
          <p:nvPr/>
        </p:nvSpPr>
        <p:spPr>
          <a:xfrm>
            <a:off x="203086" y="4219397"/>
            <a:ext cx="6096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</p:txBody>
      </p:sp>
    </p:spTree>
    <p:extLst>
      <p:ext uri="{BB962C8B-B14F-4D97-AF65-F5344CB8AC3E}">
        <p14:creationId xmlns:p14="http://schemas.microsoft.com/office/powerpoint/2010/main" val="197318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95877"/>
              </p:ext>
            </p:extLst>
          </p:nvPr>
        </p:nvGraphicFramePr>
        <p:xfrm>
          <a:off x="1706382" y="1526917"/>
          <a:ext cx="85284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760296" y="692696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54959"/>
              </p:ext>
            </p:extLst>
          </p:nvPr>
        </p:nvGraphicFramePr>
        <p:xfrm>
          <a:off x="1706381" y="3738533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Storing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columnar, in-memory</a:t>
            </a:r>
          </a:p>
          <a:p>
            <a:pPr lvl="1"/>
            <a:r>
              <a:rPr lang="en-CH" dirty="0"/>
              <a:t>dask: columnar, on-disk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r>
              <a:rPr lang="en-CH" dirty="0"/>
              <a:t>(filtering, select operations)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 number of sales per employee per month; employment rate per age group and state; etc</a:t>
            </a:r>
          </a:p>
          <a:p>
            <a:r>
              <a:rPr lang="en-CH" dirty="0"/>
              <a:t>Combine information across tables (</a:t>
            </a:r>
            <a:r>
              <a:rPr lang="en-CH" b="1" dirty="0"/>
              <a:t>merging, anti-merging</a:t>
            </a:r>
            <a:r>
              <a:rPr lang="en-CH" dirty="0"/>
              <a:t>): combine employee personal data table with sales table and employee vacations table; create a new employee table without employees whose name starts with ‘P’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98AB6-4D9D-8631-80B5-A4B155F8DC6B}"/>
              </a:ext>
            </a:extLst>
          </p:cNvPr>
          <p:cNvSpPr txBox="1"/>
          <p:nvPr/>
        </p:nvSpPr>
        <p:spPr>
          <a:xfrm>
            <a:off x="8760296" y="692696"/>
            <a:ext cx="297682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Once more, we need to avoid for loops and vectorize</a:t>
            </a:r>
          </a:p>
        </p:txBody>
      </p:sp>
    </p:spTree>
    <p:extLst>
      <p:ext uri="{BB962C8B-B14F-4D97-AF65-F5344CB8AC3E}">
        <p14:creationId xmlns:p14="http://schemas.microsoft.com/office/powerpoint/2010/main" val="54273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5E369-8FEC-BEF6-8DFF-6275883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4CE8-3FFD-4048-8081-D114A521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43496-A008-A14F-0483-02671296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B7ACA-9A17-A7BE-ACDA-A5209B46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8C72-46CC-4A66-FF65-E7F3CC78F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r="69427" b="39204"/>
          <a:stretch/>
        </p:blipFill>
        <p:spPr>
          <a:xfrm>
            <a:off x="838200" y="2492896"/>
            <a:ext cx="2376264" cy="2159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62E93-86C3-B4ED-621C-22C76B70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3" b="23211"/>
          <a:stretch/>
        </p:blipFill>
        <p:spPr>
          <a:xfrm>
            <a:off x="4406202" y="1668996"/>
            <a:ext cx="2483024" cy="35200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C8907-C3DC-F620-BA2B-A7BE871B3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9614"/>
              </p:ext>
            </p:extLst>
          </p:nvPr>
        </p:nvGraphicFramePr>
        <p:xfrm>
          <a:off x="8222456" y="2636912"/>
          <a:ext cx="1759744" cy="226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72">
                  <a:extLst>
                    <a:ext uri="{9D8B030D-6E8A-4147-A177-3AD203B41FA5}">
                      <a16:colId xmlns:a16="http://schemas.microsoft.com/office/drawing/2014/main" val="1930533533"/>
                    </a:ext>
                  </a:extLst>
                </a:gridCol>
                <a:gridCol w="879872">
                  <a:extLst>
                    <a:ext uri="{9D8B030D-6E8A-4147-A177-3AD203B41FA5}">
                      <a16:colId xmlns:a16="http://schemas.microsoft.com/office/drawing/2014/main" val="1039683024"/>
                    </a:ext>
                  </a:extLst>
                </a:gridCol>
              </a:tblGrid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03678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34883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2142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94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CC3958-655B-EEE8-903C-ED70EE870179}"/>
              </a:ext>
            </a:extLst>
          </p:cNvPr>
          <p:cNvSpPr txBox="1"/>
          <p:nvPr/>
        </p:nvSpPr>
        <p:spPr>
          <a:xfrm>
            <a:off x="4583832" y="1845425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.groupby(‘age’)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70863-C5F2-7953-F2E2-A0914CEC5747}"/>
              </a:ext>
            </a:extLst>
          </p:cNvPr>
          <p:cNvSpPr txBox="1"/>
          <p:nvPr/>
        </p:nvSpPr>
        <p:spPr>
          <a:xfrm>
            <a:off x="8217575" y="1823235"/>
            <a:ext cx="35232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[‘name’].nunique()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8B480-814C-F383-DD23-F23ED4CD3606}"/>
              </a:ext>
            </a:extLst>
          </p:cNvPr>
          <p:cNvSpPr txBox="1"/>
          <p:nvPr/>
        </p:nvSpPr>
        <p:spPr>
          <a:xfrm>
            <a:off x="1577577" y="1844824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437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32856"/>
            <a:ext cx="7107885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A173A-38D0-30F3-9ECD-E27FA756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06"/>
          <a:stretch/>
        </p:blipFill>
        <p:spPr>
          <a:xfrm>
            <a:off x="7675767" y="2164600"/>
            <a:ext cx="2154016" cy="2213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52028-8CC9-519D-DEC9-D171A6EFB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1"/>
          <a:stretch/>
        </p:blipFill>
        <p:spPr>
          <a:xfrm>
            <a:off x="9954209" y="2164600"/>
            <a:ext cx="2154016" cy="22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Do this part after showing all the pivots, melt etc.</a:t>
            </a:r>
          </a:p>
          <a:p>
            <a:pPr lvl="1"/>
            <a:r>
              <a:rPr lang="en-CH" dirty="0"/>
              <a:t>do all exercises before with tidy data, then do the last exercise with untidy data -&gt; why was this one so difficult??</a:t>
            </a:r>
          </a:p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117720</TotalTime>
  <Words>1566</Words>
  <Application>Microsoft Macintosh PowerPoint</Application>
  <PresentationFormat>Widescreen</PresentationFormat>
  <Paragraphs>246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CMR10</vt:lpstr>
      <vt:lpstr>CMTT10</vt:lpstr>
      <vt:lpstr>SegoeUI</vt:lpstr>
      <vt:lpstr>Office Theme</vt:lpstr>
      <vt:lpstr>TABULAR DATA</vt:lpstr>
      <vt:lpstr>Tabular data</vt:lpstr>
      <vt:lpstr>Tabular data, the most common data format on the planet!</vt:lpstr>
      <vt:lpstr>What is tabular data?</vt:lpstr>
      <vt:lpstr>Storing tabular data</vt:lpstr>
      <vt:lpstr>Common operations on tabular data</vt:lpstr>
      <vt:lpstr>PowerPoint Presentation</vt:lpstr>
      <vt:lpstr>Join operations: combining informations on separate tables</vt:lpstr>
      <vt:lpstr>Data organization</vt:lpstr>
      <vt:lpstr>Tidy data</vt:lpstr>
      <vt:lpstr>Same data, different organizations -- which one is best for data analysis?</vt:lpstr>
      <vt:lpstr>Tidy data</vt:lpstr>
      <vt:lpstr>Hands-on: identify variables, observations, and values. What would a tidy version look like?</vt:lpstr>
      <vt:lpstr>Messy data</vt:lpstr>
      <vt:lpstr>Make data tidy!</vt:lpstr>
      <vt:lpstr>Hands-on: tidy up the data set in the previous exercise, and re-compute the summary stats</vt:lpstr>
      <vt:lpstr>Organizing multiple tables</vt:lpstr>
      <vt:lpstr>Why is tidy data good?</vt:lpstr>
      <vt:lpstr>Dealing with changes in the data</vt:lpstr>
      <vt:lpstr>PowerPoint Presentation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1242</cp:revision>
  <cp:lastPrinted>2017-08-28T05:46:03Z</cp:lastPrinted>
  <dcterms:created xsi:type="dcterms:W3CDTF">2010-10-01T16:09:12Z</dcterms:created>
  <dcterms:modified xsi:type="dcterms:W3CDTF">2024-08-06T13:11:29Z</dcterms:modified>
</cp:coreProperties>
</file>